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x="18288000" cy="10287000"/>
  <p:notesSz cx="6858000" cy="9144000"/>
  <p:embeddedFontLst>
    <p:embeddedFont>
      <p:font typeface="TT Drugs" charset="1" panose="02000503060000020003"/>
      <p:regular r:id="rId24"/>
    </p:embeddedFont>
    <p:embeddedFont>
      <p:font typeface="TT Drugs Bold" charset="1" panose="02000803060000020003"/>
      <p:regular r:id="rId25"/>
    </p:embeddedFont>
    <p:embeddedFont>
      <p:font typeface="Poppins" charset="1" panose="00000500000000000000"/>
      <p:regular r:id="rId26"/>
    </p:embeddedFont>
    <p:embeddedFont>
      <p:font typeface="HK Grotesk Medium" charset="1" panose="00000600000000000000"/>
      <p:regular r:id="rId27"/>
    </p:embeddedFont>
    <p:embeddedFont>
      <p:font typeface="Poppins Bold" charset="1" panose="00000800000000000000"/>
      <p:regular r:id="rId28"/>
    </p:embeddedFont>
    <p:embeddedFont>
      <p:font typeface="Montserrat" charset="1" panose="00000500000000000000"/>
      <p:regular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25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7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8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11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14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png" Type="http://schemas.openxmlformats.org/officeDocument/2006/relationships/image"/><Relationship Id="rId4" Target="../media/image21.png" Type="http://schemas.openxmlformats.org/officeDocument/2006/relationships/image"/><Relationship Id="rId5" Target="../media/image22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1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-478958" y="-1289084"/>
            <a:ext cx="13595776" cy="15901492"/>
          </a:xfrm>
          <a:custGeom>
            <a:avLst/>
            <a:gdLst/>
            <a:ahLst/>
            <a:cxnLst/>
            <a:rect r="r" b="b" t="t" l="l"/>
            <a:pathLst>
              <a:path h="15901492" w="13595776">
                <a:moveTo>
                  <a:pt x="13595776" y="0"/>
                </a:moveTo>
                <a:lnTo>
                  <a:pt x="0" y="0"/>
                </a:lnTo>
                <a:lnTo>
                  <a:pt x="0" y="15901492"/>
                </a:lnTo>
                <a:lnTo>
                  <a:pt x="13595776" y="15901492"/>
                </a:lnTo>
                <a:lnTo>
                  <a:pt x="13595776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92049" y="478637"/>
            <a:ext cx="15320000" cy="61000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504"/>
              </a:lnSpc>
            </a:pPr>
            <a:r>
              <a:rPr lang="en-US" sz="11074" spc="-22">
                <a:solidFill>
                  <a:srgbClr val="365B6D"/>
                </a:solidFill>
                <a:latin typeface="TT Drugs"/>
                <a:ea typeface="TT Drugs"/>
                <a:cs typeface="TT Drugs"/>
                <a:sym typeface="TT Drugs"/>
              </a:rPr>
              <a:t>RESIDENT</a:t>
            </a:r>
          </a:p>
          <a:p>
            <a:pPr algn="l">
              <a:lnSpc>
                <a:spcPts val="16624"/>
              </a:lnSpc>
            </a:pPr>
            <a:r>
              <a:rPr lang="en-US" sz="11874">
                <a:solidFill>
                  <a:srgbClr val="365B6D"/>
                </a:solidFill>
                <a:latin typeface="TT Drugs"/>
                <a:ea typeface="TT Drugs"/>
                <a:cs typeface="TT Drugs"/>
                <a:sym typeface="TT Drugs"/>
              </a:rPr>
              <a:t>House</a:t>
            </a:r>
          </a:p>
          <a:p>
            <a:pPr algn="l">
              <a:lnSpc>
                <a:spcPts val="16624"/>
              </a:lnSpc>
              <a:spcBef>
                <a:spcPct val="0"/>
              </a:spcBef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6400272"/>
            <a:ext cx="8478731" cy="5331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864"/>
              </a:lnSpc>
            </a:pPr>
            <a:r>
              <a:rPr lang="en-US" sz="2760">
                <a:solidFill>
                  <a:srgbClr val="365B6D"/>
                </a:solidFill>
                <a:latin typeface="TT Drugs"/>
                <a:ea typeface="TT Drugs"/>
                <a:cs typeface="TT Drugs"/>
                <a:sym typeface="TT Drugs"/>
              </a:rPr>
              <a:t>Integrantes del Grupo: Laynus Ugarte</a:t>
            </a:r>
          </a:p>
          <a:p>
            <a:pPr algn="just">
              <a:lnSpc>
                <a:spcPts val="3864"/>
              </a:lnSpc>
            </a:pPr>
            <a:r>
              <a:rPr lang="en-US" sz="2760">
                <a:solidFill>
                  <a:srgbClr val="365B6D"/>
                </a:solidFill>
                <a:latin typeface="TT Drugs"/>
                <a:ea typeface="TT Drugs"/>
                <a:cs typeface="TT Drugs"/>
                <a:sym typeface="TT Drugs"/>
              </a:rPr>
              <a:t>Cristian Salvo</a:t>
            </a:r>
          </a:p>
          <a:p>
            <a:pPr algn="just">
              <a:lnSpc>
                <a:spcPts val="3864"/>
              </a:lnSpc>
            </a:pPr>
            <a:r>
              <a:rPr lang="en-US" sz="2760">
                <a:solidFill>
                  <a:srgbClr val="365B6D"/>
                </a:solidFill>
                <a:latin typeface="TT Drugs"/>
                <a:ea typeface="TT Drugs"/>
                <a:cs typeface="TT Drugs"/>
                <a:sym typeface="TT Drugs"/>
              </a:rPr>
              <a:t>Leonardo Castillo</a:t>
            </a:r>
          </a:p>
          <a:p>
            <a:pPr algn="just">
              <a:lnSpc>
                <a:spcPts val="3864"/>
              </a:lnSpc>
            </a:pPr>
          </a:p>
          <a:p>
            <a:pPr algn="just">
              <a:lnSpc>
                <a:spcPts val="3864"/>
              </a:lnSpc>
            </a:pPr>
            <a:r>
              <a:rPr lang="en-US" sz="2760">
                <a:solidFill>
                  <a:srgbClr val="365B6D"/>
                </a:solidFill>
                <a:latin typeface="TT Drugs"/>
                <a:ea typeface="TT Drugs"/>
                <a:cs typeface="TT Drugs"/>
                <a:sym typeface="TT Drugs"/>
              </a:rPr>
              <a:t>Profesor: Ricardo Alberto Aravena Videla</a:t>
            </a:r>
          </a:p>
          <a:p>
            <a:pPr algn="just">
              <a:lnSpc>
                <a:spcPts val="3864"/>
              </a:lnSpc>
            </a:pPr>
          </a:p>
          <a:p>
            <a:pPr algn="r">
              <a:lnSpc>
                <a:spcPts val="3864"/>
              </a:lnSpc>
            </a:pPr>
          </a:p>
          <a:p>
            <a:pPr algn="r">
              <a:lnSpc>
                <a:spcPts val="3864"/>
              </a:lnSpc>
            </a:pPr>
          </a:p>
          <a:p>
            <a:pPr algn="r">
              <a:lnSpc>
                <a:spcPts val="3864"/>
              </a:lnSpc>
            </a:pPr>
          </a:p>
          <a:p>
            <a:pPr algn="l">
              <a:lnSpc>
                <a:spcPts val="3864"/>
              </a:lnSpc>
            </a:pPr>
          </a:p>
          <a:p>
            <a:pPr algn="l">
              <a:lnSpc>
                <a:spcPts val="3864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1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82557" y="134044"/>
            <a:ext cx="15122886" cy="10018912"/>
          </a:xfrm>
          <a:custGeom>
            <a:avLst/>
            <a:gdLst/>
            <a:ahLst/>
            <a:cxnLst/>
            <a:rect r="r" b="b" t="t" l="l"/>
            <a:pathLst>
              <a:path h="10018912" w="15122886">
                <a:moveTo>
                  <a:pt x="0" y="0"/>
                </a:moveTo>
                <a:lnTo>
                  <a:pt x="15122886" y="0"/>
                </a:lnTo>
                <a:lnTo>
                  <a:pt x="15122886" y="10018912"/>
                </a:lnTo>
                <a:lnTo>
                  <a:pt x="0" y="100189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1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77746" y="2724002"/>
            <a:ext cx="11415163" cy="67644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75"/>
              </a:lnSpc>
              <a:spcBef>
                <a:spcPct val="0"/>
              </a:spcBef>
            </a:pPr>
            <a:r>
              <a:rPr lang="en-US" sz="1983">
                <a:solidFill>
                  <a:srgbClr val="365B6D"/>
                </a:solidFill>
                <a:latin typeface="Poppins"/>
                <a:ea typeface="Poppins"/>
                <a:cs typeface="Poppins"/>
                <a:sym typeface="Poppins"/>
              </a:rPr>
              <a:t>El sistema</a:t>
            </a:r>
            <a:r>
              <a:rPr lang="en-US" sz="1983" strike="noStrike" u="none">
                <a:solidFill>
                  <a:srgbClr val="365B6D"/>
                </a:solidFill>
                <a:latin typeface="Poppins"/>
                <a:ea typeface="Poppins"/>
                <a:cs typeface="Poppins"/>
                <a:sym typeface="Poppins"/>
              </a:rPr>
              <a:t> Resident House se implementará bajo un modelo cliente–servidor en la nube, asegurando acceso desde dispositivos móviles y navegadores web.</a:t>
            </a:r>
          </a:p>
          <a:p>
            <a:pPr algn="l" marL="0" indent="0" lvl="0">
              <a:lnSpc>
                <a:spcPts val="2975"/>
              </a:lnSpc>
              <a:spcBef>
                <a:spcPct val="0"/>
              </a:spcBef>
            </a:pPr>
          </a:p>
          <a:p>
            <a:pPr algn="l" marL="428204" indent="-214102" lvl="1">
              <a:lnSpc>
                <a:spcPts val="2975"/>
              </a:lnSpc>
              <a:spcBef>
                <a:spcPct val="0"/>
              </a:spcBef>
              <a:buFont typeface="Arial"/>
              <a:buChar char="•"/>
            </a:pPr>
            <a:r>
              <a:rPr lang="en-US" sz="1983" strike="noStrike" u="none">
                <a:solidFill>
                  <a:srgbClr val="365B6D"/>
                </a:solidFill>
                <a:latin typeface="Poppins"/>
                <a:ea typeface="Poppins"/>
                <a:cs typeface="Poppins"/>
                <a:sym typeface="Poppins"/>
              </a:rPr>
              <a:t>Frontend: desarrollado con Ionic + Angular, desplegado como aplicación móvil para residentes y conserjes.</a:t>
            </a:r>
          </a:p>
          <a:p>
            <a:pPr algn="l" marL="428204" indent="-214102" lvl="1">
              <a:lnSpc>
                <a:spcPts val="2975"/>
              </a:lnSpc>
              <a:spcBef>
                <a:spcPct val="0"/>
              </a:spcBef>
              <a:buFont typeface="Arial"/>
              <a:buChar char="•"/>
            </a:pPr>
            <a:r>
              <a:rPr lang="en-US" sz="1983" strike="noStrike" u="none">
                <a:solidFill>
                  <a:srgbClr val="365B6D"/>
                </a:solidFill>
                <a:latin typeface="Poppins"/>
                <a:ea typeface="Poppins"/>
                <a:cs typeface="Poppins"/>
                <a:sym typeface="Poppins"/>
              </a:rPr>
              <a:t>Backend: gestionado en Firebase (de momento), ofreciendo servicios de autenticación, base de datos en tiempo real y notificaciones push.</a:t>
            </a:r>
          </a:p>
          <a:p>
            <a:pPr algn="l" marL="428204" indent="-214102" lvl="1">
              <a:lnSpc>
                <a:spcPts val="2975"/>
              </a:lnSpc>
              <a:spcBef>
                <a:spcPct val="0"/>
              </a:spcBef>
              <a:buFont typeface="Arial"/>
              <a:buChar char="•"/>
            </a:pPr>
            <a:r>
              <a:rPr lang="en-US" sz="1983" strike="noStrike" u="none">
                <a:solidFill>
                  <a:srgbClr val="365B6D"/>
                </a:solidFill>
                <a:latin typeface="Poppins"/>
                <a:ea typeface="Poppins"/>
                <a:cs typeface="Poppins"/>
                <a:sym typeface="Poppins"/>
              </a:rPr>
              <a:t>Base de datos: Firestore (Firebase), con capacidad de escalado automático y almacenamiento en la nube.</a:t>
            </a:r>
          </a:p>
          <a:p>
            <a:pPr algn="l" marL="428204" indent="-214102" lvl="1">
              <a:lnSpc>
                <a:spcPts val="2975"/>
              </a:lnSpc>
              <a:spcBef>
                <a:spcPct val="0"/>
              </a:spcBef>
              <a:buFont typeface="Arial"/>
              <a:buChar char="•"/>
            </a:pPr>
            <a:r>
              <a:rPr lang="en-US" sz="1983" strike="noStrike" u="none">
                <a:solidFill>
                  <a:srgbClr val="365B6D"/>
                </a:solidFill>
                <a:latin typeface="Poppins"/>
                <a:ea typeface="Poppins"/>
                <a:cs typeface="Poppins"/>
                <a:sym typeface="Poppins"/>
              </a:rPr>
              <a:t>Entornos definidos:</a:t>
            </a:r>
          </a:p>
          <a:p>
            <a:pPr algn="l" marL="856409" indent="-285470" lvl="2">
              <a:lnSpc>
                <a:spcPts val="2975"/>
              </a:lnSpc>
              <a:spcBef>
                <a:spcPct val="0"/>
              </a:spcBef>
              <a:buFont typeface="Arial"/>
              <a:buChar char="⚬"/>
            </a:pPr>
            <a:r>
              <a:rPr lang="en-US" sz="1983" strike="noStrike" u="none">
                <a:solidFill>
                  <a:srgbClr val="365B6D"/>
                </a:solidFill>
                <a:latin typeface="Poppins"/>
                <a:ea typeface="Poppins"/>
                <a:cs typeface="Poppins"/>
                <a:sym typeface="Poppins"/>
              </a:rPr>
              <a:t>Desarrollo: para la creación y pruebas internas.</a:t>
            </a:r>
          </a:p>
          <a:p>
            <a:pPr algn="l" marL="856409" indent="-285470" lvl="2">
              <a:lnSpc>
                <a:spcPts val="2975"/>
              </a:lnSpc>
              <a:spcBef>
                <a:spcPct val="0"/>
              </a:spcBef>
              <a:buFont typeface="Arial"/>
              <a:buChar char="⚬"/>
            </a:pPr>
            <a:r>
              <a:rPr lang="en-US" sz="1983" strike="noStrike" u="none">
                <a:solidFill>
                  <a:srgbClr val="365B6D"/>
                </a:solidFill>
                <a:latin typeface="Poppins"/>
                <a:ea typeface="Poppins"/>
                <a:cs typeface="Poppins"/>
                <a:sym typeface="Poppins"/>
              </a:rPr>
              <a:t>Pruebas: validación de funcionalidades en condiciones similares a producción.</a:t>
            </a:r>
          </a:p>
          <a:p>
            <a:pPr algn="l" marL="856409" indent="-285470" lvl="2">
              <a:lnSpc>
                <a:spcPts val="2975"/>
              </a:lnSpc>
              <a:spcBef>
                <a:spcPct val="0"/>
              </a:spcBef>
              <a:buFont typeface="Arial"/>
              <a:buChar char="⚬"/>
            </a:pPr>
            <a:r>
              <a:rPr lang="en-US" sz="1983" strike="noStrike" u="none">
                <a:solidFill>
                  <a:srgbClr val="365B6D"/>
                </a:solidFill>
                <a:latin typeface="Poppins"/>
                <a:ea typeface="Poppins"/>
                <a:cs typeface="Poppins"/>
                <a:sym typeface="Poppins"/>
              </a:rPr>
              <a:t>Producción: despliegue final accesible para usuarios.</a:t>
            </a:r>
          </a:p>
          <a:p>
            <a:pPr algn="l" marL="428204" indent="-214102" lvl="1">
              <a:lnSpc>
                <a:spcPts val="2975"/>
              </a:lnSpc>
              <a:spcBef>
                <a:spcPct val="0"/>
              </a:spcBef>
              <a:buFont typeface="Arial"/>
              <a:buChar char="•"/>
            </a:pPr>
            <a:r>
              <a:rPr lang="en-US" sz="1983" strike="noStrike" u="none">
                <a:solidFill>
                  <a:srgbClr val="365B6D"/>
                </a:solidFill>
                <a:latin typeface="Poppins"/>
                <a:ea typeface="Poppins"/>
                <a:cs typeface="Poppins"/>
                <a:sym typeface="Poppins"/>
              </a:rPr>
              <a:t>Modelo de despliegue: en la nube, con acceso multicanal (móvil y escritorio mediante navegador).</a:t>
            </a:r>
          </a:p>
          <a:p>
            <a:pPr algn="l" marL="428204" indent="-214102" lvl="1">
              <a:lnSpc>
                <a:spcPts val="2975"/>
              </a:lnSpc>
              <a:spcBef>
                <a:spcPct val="0"/>
              </a:spcBef>
              <a:buFont typeface="Arial"/>
              <a:buChar char="•"/>
            </a:pPr>
            <a:r>
              <a:rPr lang="en-US" sz="1983" strike="noStrike" u="none">
                <a:solidFill>
                  <a:srgbClr val="365B6D"/>
                </a:solidFill>
                <a:latin typeface="Poppins"/>
                <a:ea typeface="Poppins"/>
                <a:cs typeface="Poppins"/>
                <a:sym typeface="Poppins"/>
              </a:rPr>
              <a:t>Estrategia de despliegue: inicial manual, con la posibilidad de incorporar en el futuro despliegues automatizados (CI/CD).</a:t>
            </a:r>
          </a:p>
          <a:p>
            <a:pPr algn="l">
              <a:lnSpc>
                <a:spcPts val="2975"/>
              </a:lnSpc>
              <a:spcBef>
                <a:spcPct val="0"/>
              </a:spcBef>
            </a:pPr>
          </a:p>
        </p:txBody>
      </p:sp>
      <p:sp>
        <p:nvSpPr>
          <p:cNvPr name="Freeform 3" id="3"/>
          <p:cNvSpPr/>
          <p:nvPr/>
        </p:nvSpPr>
        <p:spPr>
          <a:xfrm flipH="false" flipV="true" rot="0">
            <a:off x="15673089" y="-521808"/>
            <a:ext cx="3172423" cy="3710436"/>
          </a:xfrm>
          <a:custGeom>
            <a:avLst/>
            <a:gdLst/>
            <a:ahLst/>
            <a:cxnLst/>
            <a:rect r="r" b="b" t="t" l="l"/>
            <a:pathLst>
              <a:path h="3710436" w="3172423">
                <a:moveTo>
                  <a:pt x="0" y="3710436"/>
                </a:moveTo>
                <a:lnTo>
                  <a:pt x="3172422" y="3710436"/>
                </a:lnTo>
                <a:lnTo>
                  <a:pt x="3172422" y="0"/>
                </a:lnTo>
                <a:lnTo>
                  <a:pt x="0" y="0"/>
                </a:lnTo>
                <a:lnTo>
                  <a:pt x="0" y="3710436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0" y="7949038"/>
            <a:ext cx="2903639" cy="3396069"/>
          </a:xfrm>
          <a:custGeom>
            <a:avLst/>
            <a:gdLst/>
            <a:ahLst/>
            <a:cxnLst/>
            <a:rect r="r" b="b" t="t" l="l"/>
            <a:pathLst>
              <a:path h="3396069" w="2903639">
                <a:moveTo>
                  <a:pt x="2903639" y="0"/>
                </a:moveTo>
                <a:lnTo>
                  <a:pt x="0" y="0"/>
                </a:lnTo>
                <a:lnTo>
                  <a:pt x="0" y="3396070"/>
                </a:lnTo>
                <a:lnTo>
                  <a:pt x="2903639" y="3396070"/>
                </a:lnTo>
                <a:lnTo>
                  <a:pt x="2903639" y="0"/>
                </a:lnTo>
                <a:close/>
              </a:path>
            </a:pathLst>
          </a:custGeom>
          <a:blipFill>
            <a:blip r:embed="rId4">
              <a:alphaModFix amt="9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252469" y="1658201"/>
            <a:ext cx="5778062" cy="5778062"/>
          </a:xfrm>
          <a:custGeom>
            <a:avLst/>
            <a:gdLst/>
            <a:ahLst/>
            <a:cxnLst/>
            <a:rect r="r" b="b" t="t" l="l"/>
            <a:pathLst>
              <a:path h="5778062" w="5778062">
                <a:moveTo>
                  <a:pt x="0" y="0"/>
                </a:moveTo>
                <a:lnTo>
                  <a:pt x="5778063" y="0"/>
                </a:lnTo>
                <a:lnTo>
                  <a:pt x="5778063" y="5778062"/>
                </a:lnTo>
                <a:lnTo>
                  <a:pt x="0" y="577806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77746" y="721608"/>
            <a:ext cx="13020835" cy="9365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699"/>
              </a:lnSpc>
              <a:spcBef>
                <a:spcPct val="0"/>
              </a:spcBef>
            </a:pPr>
            <a:r>
              <a:rPr lang="en-US" b="true" sz="5499">
                <a:solidFill>
                  <a:srgbClr val="365B6D"/>
                </a:solidFill>
                <a:latin typeface="TT Drugs Bold"/>
                <a:ea typeface="TT Drugs Bold"/>
                <a:cs typeface="TT Drugs Bold"/>
                <a:sym typeface="TT Drugs Bold"/>
              </a:rPr>
              <a:t>I</a:t>
            </a:r>
            <a:r>
              <a:rPr lang="en-US" b="true" sz="5499">
                <a:solidFill>
                  <a:srgbClr val="365B6D"/>
                </a:solidFill>
                <a:latin typeface="TT Drugs Bold"/>
                <a:ea typeface="TT Drugs Bold"/>
                <a:cs typeface="TT Drugs Bold"/>
                <a:sym typeface="TT Drugs Bold"/>
              </a:rPr>
              <a:t>nfraestructura de Despliegue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1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411009" y="1402525"/>
            <a:ext cx="8274427" cy="8141397"/>
          </a:xfrm>
          <a:custGeom>
            <a:avLst/>
            <a:gdLst/>
            <a:ahLst/>
            <a:cxnLst/>
            <a:rect r="r" b="b" t="t" l="l"/>
            <a:pathLst>
              <a:path h="8141397" w="8274427">
                <a:moveTo>
                  <a:pt x="0" y="0"/>
                </a:moveTo>
                <a:lnTo>
                  <a:pt x="8274426" y="0"/>
                </a:lnTo>
                <a:lnTo>
                  <a:pt x="8274426" y="8141397"/>
                </a:lnTo>
                <a:lnTo>
                  <a:pt x="0" y="81413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834008" y="465931"/>
            <a:ext cx="9428427" cy="9365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99"/>
              </a:lnSpc>
              <a:spcBef>
                <a:spcPct val="0"/>
              </a:spcBef>
            </a:pPr>
            <a:r>
              <a:rPr lang="en-US" b="true" sz="5499">
                <a:solidFill>
                  <a:srgbClr val="365B6D"/>
                </a:solidFill>
                <a:latin typeface="TT Drugs Bold"/>
                <a:ea typeface="TT Drugs Bold"/>
                <a:cs typeface="TT Drugs Bold"/>
                <a:sym typeface="TT Drugs Bold"/>
              </a:rPr>
              <a:t>DIAGRAMA CASOS DE USO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1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33130" y="1405214"/>
            <a:ext cx="15623102" cy="8579985"/>
          </a:xfrm>
          <a:custGeom>
            <a:avLst/>
            <a:gdLst/>
            <a:ahLst/>
            <a:cxnLst/>
            <a:rect r="r" b="b" t="t" l="l"/>
            <a:pathLst>
              <a:path h="8579985" w="15623102">
                <a:moveTo>
                  <a:pt x="0" y="0"/>
                </a:moveTo>
                <a:lnTo>
                  <a:pt x="15623103" y="0"/>
                </a:lnTo>
                <a:lnTo>
                  <a:pt x="15623103" y="8579985"/>
                </a:lnTo>
                <a:lnTo>
                  <a:pt x="0" y="85799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350" r="0" b="-235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813071" y="468620"/>
            <a:ext cx="4923731" cy="9365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99"/>
              </a:lnSpc>
              <a:spcBef>
                <a:spcPct val="0"/>
              </a:spcBef>
            </a:pPr>
            <a:r>
              <a:rPr lang="en-US" b="true" sz="5499">
                <a:solidFill>
                  <a:srgbClr val="365B6D"/>
                </a:solidFill>
                <a:latin typeface="TT Drugs Bold"/>
                <a:ea typeface="TT Drugs Bold"/>
                <a:cs typeface="TT Drugs Bold"/>
                <a:sym typeface="TT Drugs Bold"/>
              </a:rPr>
              <a:t>Modelo BPMN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1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951367" y="935181"/>
            <a:ext cx="10385267" cy="9258300"/>
          </a:xfrm>
          <a:custGeom>
            <a:avLst/>
            <a:gdLst/>
            <a:ahLst/>
            <a:cxnLst/>
            <a:rect r="r" b="b" t="t" l="l"/>
            <a:pathLst>
              <a:path h="9258300" w="10385267">
                <a:moveTo>
                  <a:pt x="0" y="0"/>
                </a:moveTo>
                <a:lnTo>
                  <a:pt x="10385266" y="0"/>
                </a:lnTo>
                <a:lnTo>
                  <a:pt x="10385266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5" r="-478" b="-85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215086" y="-104775"/>
            <a:ext cx="7857827" cy="9366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99"/>
              </a:lnSpc>
              <a:spcBef>
                <a:spcPct val="0"/>
              </a:spcBef>
            </a:pPr>
            <a:r>
              <a:rPr lang="en-US" b="true" sz="5499">
                <a:solidFill>
                  <a:srgbClr val="365B6D"/>
                </a:solidFill>
                <a:latin typeface="TT Drugs Bold"/>
                <a:ea typeface="TT Drugs Bold"/>
                <a:cs typeface="TT Drugs Bold"/>
                <a:sym typeface="TT Drugs Bold"/>
              </a:rPr>
              <a:t>Diagrama de Actividad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1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2047283"/>
            <a:ext cx="16230600" cy="7526941"/>
          </a:xfrm>
          <a:custGeom>
            <a:avLst/>
            <a:gdLst/>
            <a:ahLst/>
            <a:cxnLst/>
            <a:rect r="r" b="b" t="t" l="l"/>
            <a:pathLst>
              <a:path h="7526941" w="16230600">
                <a:moveTo>
                  <a:pt x="0" y="0"/>
                </a:moveTo>
                <a:lnTo>
                  <a:pt x="16230600" y="0"/>
                </a:lnTo>
                <a:lnTo>
                  <a:pt x="16230600" y="7526941"/>
                </a:lnTo>
                <a:lnTo>
                  <a:pt x="0" y="75269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771005" y="717482"/>
            <a:ext cx="1390001" cy="9366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99"/>
              </a:lnSpc>
              <a:spcBef>
                <a:spcPct val="0"/>
              </a:spcBef>
            </a:pPr>
            <a:r>
              <a:rPr lang="en-US" b="true" sz="5499">
                <a:solidFill>
                  <a:srgbClr val="365B6D"/>
                </a:solidFill>
                <a:latin typeface="TT Drugs Bold"/>
                <a:ea typeface="TT Drugs Bold"/>
                <a:cs typeface="TT Drugs Bold"/>
                <a:sym typeface="TT Drugs Bold"/>
              </a:rPr>
              <a:t>EDT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1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967857" y="1749854"/>
            <a:ext cx="10352287" cy="7886749"/>
          </a:xfrm>
          <a:custGeom>
            <a:avLst/>
            <a:gdLst/>
            <a:ahLst/>
            <a:cxnLst/>
            <a:rect r="r" b="b" t="t" l="l"/>
            <a:pathLst>
              <a:path h="7886749" w="10352287">
                <a:moveTo>
                  <a:pt x="0" y="0"/>
                </a:moveTo>
                <a:lnTo>
                  <a:pt x="10352286" y="0"/>
                </a:lnTo>
                <a:lnTo>
                  <a:pt x="10352286" y="7886749"/>
                </a:lnTo>
                <a:lnTo>
                  <a:pt x="0" y="78867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978964" y="508015"/>
            <a:ext cx="4330072" cy="9365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99"/>
              </a:lnSpc>
              <a:spcBef>
                <a:spcPct val="0"/>
              </a:spcBef>
            </a:pPr>
            <a:r>
              <a:rPr lang="en-US" b="true" sz="5499">
                <a:solidFill>
                  <a:srgbClr val="365B6D"/>
                </a:solidFill>
                <a:latin typeface="TT Drugs Bold"/>
                <a:ea typeface="TT Drugs Bold"/>
                <a:cs typeface="TT Drugs Bold"/>
                <a:sym typeface="TT Drugs Bold"/>
              </a:rPr>
              <a:t>Matriz R.a.c.i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1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283898" y="1999393"/>
            <a:ext cx="13682103" cy="6858154"/>
          </a:xfrm>
          <a:custGeom>
            <a:avLst/>
            <a:gdLst/>
            <a:ahLst/>
            <a:cxnLst/>
            <a:rect r="r" b="b" t="t" l="l"/>
            <a:pathLst>
              <a:path h="6858154" w="13682103">
                <a:moveTo>
                  <a:pt x="0" y="0"/>
                </a:moveTo>
                <a:lnTo>
                  <a:pt x="13682104" y="0"/>
                </a:lnTo>
                <a:lnTo>
                  <a:pt x="13682104" y="6858154"/>
                </a:lnTo>
                <a:lnTo>
                  <a:pt x="0" y="68581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964723" y="341451"/>
            <a:ext cx="4358553" cy="9366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99"/>
              </a:lnSpc>
              <a:spcBef>
                <a:spcPct val="0"/>
              </a:spcBef>
            </a:pPr>
            <a:r>
              <a:rPr lang="en-US" b="true" sz="5499">
                <a:solidFill>
                  <a:srgbClr val="365B6D"/>
                </a:solidFill>
                <a:latin typeface="TT Drugs Bold"/>
                <a:ea typeface="TT Drugs Bold"/>
                <a:cs typeface="TT Drugs Bold"/>
                <a:sym typeface="TT Drugs Bold"/>
              </a:rPr>
              <a:t>Cronograma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1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895909" y="369253"/>
            <a:ext cx="6496183" cy="9461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00"/>
              </a:lnSpc>
              <a:spcBef>
                <a:spcPct val="0"/>
              </a:spcBef>
            </a:pPr>
            <a:r>
              <a:rPr lang="en-US" b="true" sz="5500">
                <a:solidFill>
                  <a:srgbClr val="365B6D"/>
                </a:solidFill>
                <a:latin typeface="TT Drugs Bold"/>
                <a:ea typeface="TT Drugs Bold"/>
                <a:cs typeface="TT Drugs Bold"/>
                <a:sym typeface="TT Drugs Bold"/>
              </a:rPr>
              <a:t> Mockups/Diseños.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8247464" y="4246964"/>
            <a:ext cx="1793073" cy="1793073"/>
          </a:xfrm>
          <a:custGeom>
            <a:avLst/>
            <a:gdLst/>
            <a:ahLst/>
            <a:cxnLst/>
            <a:rect r="r" b="b" t="t" l="l"/>
            <a:pathLst>
              <a:path h="1793073" w="1793073">
                <a:moveTo>
                  <a:pt x="0" y="0"/>
                </a:moveTo>
                <a:lnTo>
                  <a:pt x="1793072" y="0"/>
                </a:lnTo>
                <a:lnTo>
                  <a:pt x="1793072" y="1793072"/>
                </a:lnTo>
                <a:lnTo>
                  <a:pt x="0" y="17930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1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335656" y="0"/>
            <a:ext cx="6121907" cy="10287000"/>
            <a:chOff x="0" y="0"/>
            <a:chExt cx="1612354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612354" cy="2709333"/>
            </a:xfrm>
            <a:custGeom>
              <a:avLst/>
              <a:gdLst/>
              <a:ahLst/>
              <a:cxnLst/>
              <a:rect r="r" b="b" t="t" l="l"/>
              <a:pathLst>
                <a:path h="2709333" w="1612354">
                  <a:moveTo>
                    <a:pt x="0" y="0"/>
                  </a:moveTo>
                  <a:lnTo>
                    <a:pt x="1612354" y="0"/>
                  </a:lnTo>
                  <a:lnTo>
                    <a:pt x="1612354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365B6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612354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true" flipV="true" rot="0">
            <a:off x="-1044163" y="-655087"/>
            <a:ext cx="5379137" cy="6291388"/>
          </a:xfrm>
          <a:custGeom>
            <a:avLst/>
            <a:gdLst/>
            <a:ahLst/>
            <a:cxnLst/>
            <a:rect r="r" b="b" t="t" l="l"/>
            <a:pathLst>
              <a:path h="6291388" w="5379137">
                <a:moveTo>
                  <a:pt x="5379137" y="6291388"/>
                </a:moveTo>
                <a:lnTo>
                  <a:pt x="0" y="6291388"/>
                </a:lnTo>
                <a:lnTo>
                  <a:pt x="0" y="0"/>
                </a:lnTo>
                <a:lnTo>
                  <a:pt x="5379137" y="0"/>
                </a:lnTo>
                <a:lnTo>
                  <a:pt x="5379137" y="6291388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305738" y="7083874"/>
            <a:ext cx="3718268" cy="4348852"/>
          </a:xfrm>
          <a:custGeom>
            <a:avLst/>
            <a:gdLst/>
            <a:ahLst/>
            <a:cxnLst/>
            <a:rect r="r" b="b" t="t" l="l"/>
            <a:pathLst>
              <a:path h="4348852" w="3718268">
                <a:moveTo>
                  <a:pt x="0" y="0"/>
                </a:moveTo>
                <a:lnTo>
                  <a:pt x="3718268" y="0"/>
                </a:lnTo>
                <a:lnTo>
                  <a:pt x="3718268" y="4348852"/>
                </a:lnTo>
                <a:lnTo>
                  <a:pt x="0" y="43488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9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335656" y="1591149"/>
            <a:ext cx="5778062" cy="5778062"/>
          </a:xfrm>
          <a:custGeom>
            <a:avLst/>
            <a:gdLst/>
            <a:ahLst/>
            <a:cxnLst/>
            <a:rect r="r" b="b" t="t" l="l"/>
            <a:pathLst>
              <a:path h="5778062" w="5778062">
                <a:moveTo>
                  <a:pt x="0" y="0"/>
                </a:moveTo>
                <a:lnTo>
                  <a:pt x="5778062" y="0"/>
                </a:lnTo>
                <a:lnTo>
                  <a:pt x="5778062" y="5778062"/>
                </a:lnTo>
                <a:lnTo>
                  <a:pt x="0" y="577806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774675" y="645032"/>
            <a:ext cx="9971447" cy="9461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00"/>
              </a:lnSpc>
              <a:spcBef>
                <a:spcPct val="0"/>
              </a:spcBef>
            </a:pPr>
            <a:r>
              <a:rPr lang="en-US" sz="5500">
                <a:solidFill>
                  <a:srgbClr val="365B6D"/>
                </a:solidFill>
                <a:latin typeface="TT Drugs"/>
                <a:ea typeface="TT Drugs"/>
                <a:cs typeface="TT Drugs"/>
                <a:sym typeface="TT Drugs"/>
              </a:rPr>
              <a:t>Problema y Contexto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75824" y="1971241"/>
            <a:ext cx="10264572" cy="15855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197"/>
              </a:lnSpc>
            </a:pPr>
            <a:r>
              <a:rPr lang="en-US" sz="2131">
                <a:solidFill>
                  <a:srgbClr val="365B6D"/>
                </a:solidFill>
                <a:latin typeface="TT Drugs"/>
                <a:ea typeface="TT Drugs"/>
                <a:cs typeface="TT Drugs"/>
                <a:sym typeface="TT Drugs"/>
              </a:rPr>
              <a:t>En los condominios, la seguridad y la coordinación en la portería son aspectos fundamentales para garantizar el bienestar de los residentes. Sin embargo, los métodos que se utilizan actualmente —como llamadas telefónicas, timbres o avisos presenciales— presentan diversas limitaciones: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6946" y="4246240"/>
            <a:ext cx="12116860" cy="18952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9"/>
              </a:lnSpc>
            </a:pPr>
            <a:r>
              <a:rPr lang="en-US" sz="2006">
                <a:solidFill>
                  <a:srgbClr val="365B6D"/>
                </a:solidFill>
                <a:latin typeface="TT Drugs"/>
                <a:ea typeface="TT Drugs"/>
                <a:cs typeface="TT Drugs"/>
                <a:sym typeface="TT Drugs"/>
              </a:rPr>
              <a:t> • Demoras en la autorización de visitas o entregas.</a:t>
            </a:r>
          </a:p>
          <a:p>
            <a:pPr algn="l">
              <a:lnSpc>
                <a:spcPts val="3009"/>
              </a:lnSpc>
            </a:pPr>
            <a:r>
              <a:rPr lang="en-US" sz="2006">
                <a:solidFill>
                  <a:srgbClr val="365B6D"/>
                </a:solidFill>
                <a:latin typeface="TT Drugs"/>
                <a:ea typeface="TT Drugs"/>
                <a:cs typeface="TT Drugs"/>
                <a:sym typeface="TT Drugs"/>
              </a:rPr>
              <a:t> • Confusión y pérdida de información al no contar con un registro digital centralizado.</a:t>
            </a:r>
          </a:p>
          <a:p>
            <a:pPr algn="l">
              <a:lnSpc>
                <a:spcPts val="3009"/>
              </a:lnSpc>
            </a:pPr>
            <a:r>
              <a:rPr lang="en-US" sz="2006">
                <a:solidFill>
                  <a:srgbClr val="365B6D"/>
                </a:solidFill>
                <a:latin typeface="TT Drugs"/>
                <a:ea typeface="TT Drugs"/>
                <a:cs typeface="TT Drugs"/>
                <a:sym typeface="TT Drugs"/>
              </a:rPr>
              <a:t> • Falta de trazabilidad y control, lo que dificulta la gestión por parte de la administración.</a:t>
            </a:r>
          </a:p>
          <a:p>
            <a:pPr algn="l" marL="0" indent="0" lvl="0">
              <a:lnSpc>
                <a:spcPts val="3009"/>
              </a:lnSpc>
            </a:pPr>
            <a:r>
              <a:rPr lang="en-US" sz="2006">
                <a:solidFill>
                  <a:srgbClr val="365B6D"/>
                </a:solidFill>
                <a:latin typeface="TT Drugs"/>
                <a:ea typeface="TT Drugs"/>
                <a:cs typeface="TT Drugs"/>
                <a:sym typeface="TT Drugs"/>
              </a:rPr>
              <a:t> • Canales de comunicación dispersos (teléfono, WhatsApp, papel), que generan ineficiencias y errores.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75824" y="7026724"/>
            <a:ext cx="10264572" cy="14324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61"/>
              </a:lnSpc>
            </a:pPr>
            <a:r>
              <a:rPr lang="en-US" sz="1907">
                <a:solidFill>
                  <a:srgbClr val="365B6D"/>
                </a:solidFill>
                <a:latin typeface="TT Drugs"/>
                <a:ea typeface="TT Drugs"/>
                <a:cs typeface="TT Drugs"/>
                <a:sym typeface="TT Drugs"/>
              </a:rPr>
              <a:t>Esta situación provoca inseguridad, desorganización y pérdida de tiempo tanto para los conserjes como para los residentes. Frente a este contexto surge la necesidad de una solución tecnológica moderna, que permita centralizar la comunicación, agilizar procesos y ofrecer un registro confiable y en tiempo real de todas las interacciones en la portería.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1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238311" y="5143500"/>
            <a:ext cx="4339320" cy="5075228"/>
          </a:xfrm>
          <a:custGeom>
            <a:avLst/>
            <a:gdLst/>
            <a:ahLst/>
            <a:cxnLst/>
            <a:rect r="r" b="b" t="t" l="l"/>
            <a:pathLst>
              <a:path h="5075228" w="4339320">
                <a:moveTo>
                  <a:pt x="4339320" y="0"/>
                </a:moveTo>
                <a:lnTo>
                  <a:pt x="0" y="0"/>
                </a:lnTo>
                <a:lnTo>
                  <a:pt x="0" y="5075228"/>
                </a:lnTo>
                <a:lnTo>
                  <a:pt x="4339320" y="5075228"/>
                </a:lnTo>
                <a:lnTo>
                  <a:pt x="433932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7361744" y="5143500"/>
            <a:ext cx="9151200" cy="3583306"/>
            <a:chOff x="0" y="0"/>
            <a:chExt cx="2318544" cy="90786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318544" cy="907865"/>
            </a:xfrm>
            <a:custGeom>
              <a:avLst/>
              <a:gdLst/>
              <a:ahLst/>
              <a:cxnLst/>
              <a:rect r="r" b="b" t="t" l="l"/>
              <a:pathLst>
                <a:path h="907865" w="2318544">
                  <a:moveTo>
                    <a:pt x="0" y="0"/>
                  </a:moveTo>
                  <a:lnTo>
                    <a:pt x="2318544" y="0"/>
                  </a:lnTo>
                  <a:lnTo>
                    <a:pt x="2318544" y="907865"/>
                  </a:lnTo>
                  <a:lnTo>
                    <a:pt x="0" y="907865"/>
                  </a:lnTo>
                  <a:close/>
                </a:path>
              </a:pathLst>
            </a:custGeom>
            <a:solidFill>
              <a:srgbClr val="365B6D">
                <a:alpha val="91765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66675"/>
              <a:ext cx="2318544" cy="9745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true" rot="0">
            <a:off x="13475398" y="-1795932"/>
            <a:ext cx="5379137" cy="6291388"/>
          </a:xfrm>
          <a:custGeom>
            <a:avLst/>
            <a:gdLst/>
            <a:ahLst/>
            <a:cxnLst/>
            <a:rect r="r" b="b" t="t" l="l"/>
            <a:pathLst>
              <a:path h="6291388" w="5379137">
                <a:moveTo>
                  <a:pt x="0" y="6291388"/>
                </a:moveTo>
                <a:lnTo>
                  <a:pt x="5379137" y="6291388"/>
                </a:lnTo>
                <a:lnTo>
                  <a:pt x="5379137" y="0"/>
                </a:lnTo>
                <a:lnTo>
                  <a:pt x="0" y="0"/>
                </a:lnTo>
                <a:lnTo>
                  <a:pt x="0" y="6291388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89862" y="3480238"/>
            <a:ext cx="5778062" cy="5778062"/>
          </a:xfrm>
          <a:custGeom>
            <a:avLst/>
            <a:gdLst/>
            <a:ahLst/>
            <a:cxnLst/>
            <a:rect r="r" b="b" t="t" l="l"/>
            <a:pathLst>
              <a:path h="5778062" w="5778062">
                <a:moveTo>
                  <a:pt x="0" y="0"/>
                </a:moveTo>
                <a:lnTo>
                  <a:pt x="5778062" y="0"/>
                </a:lnTo>
                <a:lnTo>
                  <a:pt x="5778062" y="5778062"/>
                </a:lnTo>
                <a:lnTo>
                  <a:pt x="0" y="57780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1459711"/>
            <a:ext cx="10711854" cy="9365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699"/>
              </a:lnSpc>
              <a:spcBef>
                <a:spcPct val="0"/>
              </a:spcBef>
            </a:pPr>
            <a:r>
              <a:rPr lang="en-US" b="true" sz="5499">
                <a:solidFill>
                  <a:srgbClr val="365B6D"/>
                </a:solidFill>
                <a:latin typeface="TT Drugs Bold"/>
                <a:ea typeface="TT Drugs Bold"/>
                <a:cs typeface="TT Drugs Bold"/>
                <a:sym typeface="TT Drugs Bold"/>
              </a:rPr>
              <a:t>Sol</a:t>
            </a:r>
            <a:r>
              <a:rPr lang="en-US" b="true" sz="5499" strike="noStrike" u="none">
                <a:solidFill>
                  <a:srgbClr val="365B6D"/>
                </a:solidFill>
                <a:latin typeface="TT Drugs Bold"/>
                <a:ea typeface="TT Drugs Bold"/>
                <a:cs typeface="TT Drugs Bold"/>
                <a:sym typeface="TT Drugs Bold"/>
              </a:rPr>
              <a:t>ución Propuesta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582535" y="5247918"/>
            <a:ext cx="8824476" cy="32649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209"/>
              </a:lnSpc>
              <a:spcBef>
                <a:spcPct val="0"/>
              </a:spcBef>
            </a:pPr>
            <a:r>
              <a:rPr lang="en-US" sz="2139">
                <a:solidFill>
                  <a:srgbClr val="F2F1EC"/>
                </a:solidFill>
                <a:latin typeface="Poppins"/>
                <a:ea typeface="Poppins"/>
                <a:cs typeface="Poppins"/>
                <a:sym typeface="Poppins"/>
              </a:rPr>
              <a:t>“Resident</a:t>
            </a:r>
            <a:r>
              <a:rPr lang="en-US" sz="2139" strike="noStrike" u="none">
                <a:solidFill>
                  <a:srgbClr val="F2F1EC"/>
                </a:solidFill>
                <a:latin typeface="Poppins"/>
                <a:ea typeface="Poppins"/>
                <a:cs typeface="Poppins"/>
                <a:sym typeface="Poppins"/>
              </a:rPr>
              <a:t> House” es una aplicación móvil que conecta en tiempo real a residentes y conserjes, agilizando el registro de visitas, trabajadores, entregas y paquetes. Gracias a notificaciones instantáneas, los vecinos podrán autorizar o rechazar accesos desde su celular, mientras que el conserje llevará un control digital claro y organizado. Además, incluye un módulo de mensajería y un apartado especial de avisos comunitarios que fortalecen la colaboración vecinal. 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1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0930153" cy="10287000"/>
            <a:chOff x="0" y="0"/>
            <a:chExt cx="2878723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78723" cy="2709333"/>
            </a:xfrm>
            <a:custGeom>
              <a:avLst/>
              <a:gdLst/>
              <a:ahLst/>
              <a:cxnLst/>
              <a:rect r="r" b="b" t="t" l="l"/>
              <a:pathLst>
                <a:path h="2709333" w="2878723">
                  <a:moveTo>
                    <a:pt x="0" y="0"/>
                  </a:moveTo>
                  <a:lnTo>
                    <a:pt x="2878723" y="0"/>
                  </a:lnTo>
                  <a:lnTo>
                    <a:pt x="287872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365B6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2878723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true" flipV="false" rot="0">
            <a:off x="-542329" y="7403082"/>
            <a:ext cx="3172423" cy="3710436"/>
          </a:xfrm>
          <a:custGeom>
            <a:avLst/>
            <a:gdLst/>
            <a:ahLst/>
            <a:cxnLst/>
            <a:rect r="r" b="b" t="t" l="l"/>
            <a:pathLst>
              <a:path h="3710436" w="3172423">
                <a:moveTo>
                  <a:pt x="3172422" y="0"/>
                </a:moveTo>
                <a:lnTo>
                  <a:pt x="0" y="0"/>
                </a:lnTo>
                <a:lnTo>
                  <a:pt x="0" y="3710436"/>
                </a:lnTo>
                <a:lnTo>
                  <a:pt x="3172422" y="3710436"/>
                </a:lnTo>
                <a:lnTo>
                  <a:pt x="3172422" y="0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true" rot="0">
            <a:off x="14631452" y="-1020273"/>
            <a:ext cx="3723128" cy="4354536"/>
          </a:xfrm>
          <a:custGeom>
            <a:avLst/>
            <a:gdLst/>
            <a:ahLst/>
            <a:cxnLst/>
            <a:rect r="r" b="b" t="t" l="l"/>
            <a:pathLst>
              <a:path h="4354536" w="3723128">
                <a:moveTo>
                  <a:pt x="0" y="4354536"/>
                </a:moveTo>
                <a:lnTo>
                  <a:pt x="3723128" y="4354536"/>
                </a:lnTo>
                <a:lnTo>
                  <a:pt x="3723128" y="0"/>
                </a:lnTo>
                <a:lnTo>
                  <a:pt x="0" y="0"/>
                </a:lnTo>
                <a:lnTo>
                  <a:pt x="0" y="4354536"/>
                </a:lnTo>
                <a:close/>
              </a:path>
            </a:pathLst>
          </a:custGeom>
          <a:blipFill>
            <a:blip r:embed="rId4">
              <a:alphaModFix amt="9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974248" y="6002781"/>
            <a:ext cx="4162842" cy="4162842"/>
          </a:xfrm>
          <a:custGeom>
            <a:avLst/>
            <a:gdLst/>
            <a:ahLst/>
            <a:cxnLst/>
            <a:rect r="r" b="b" t="t" l="l"/>
            <a:pathLst>
              <a:path h="4162842" w="4162842">
                <a:moveTo>
                  <a:pt x="0" y="0"/>
                </a:moveTo>
                <a:lnTo>
                  <a:pt x="4162841" y="0"/>
                </a:lnTo>
                <a:lnTo>
                  <a:pt x="4162841" y="4162842"/>
                </a:lnTo>
                <a:lnTo>
                  <a:pt x="0" y="416284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1052220"/>
            <a:ext cx="8489801" cy="936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699"/>
              </a:lnSpc>
              <a:spcBef>
                <a:spcPct val="0"/>
              </a:spcBef>
            </a:pPr>
            <a:r>
              <a:rPr lang="en-US" sz="5499" spc="-10" strike="noStrike" u="none">
                <a:solidFill>
                  <a:srgbClr val="F7F7F7"/>
                </a:solidFill>
                <a:latin typeface="TT Drugs"/>
                <a:ea typeface="TT Drugs"/>
                <a:cs typeface="TT Drugs"/>
                <a:sym typeface="TT Drugs"/>
              </a:rPr>
              <a:t>OBJETIVOS ESPECIFICOS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90403" y="2291643"/>
            <a:ext cx="7916090" cy="18389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62"/>
              </a:lnSpc>
              <a:spcBef>
                <a:spcPct val="0"/>
              </a:spcBef>
            </a:pPr>
            <a:r>
              <a:rPr lang="en-US" sz="1975" strike="noStrike" u="none">
                <a:solidFill>
                  <a:srgbClr val="F7F7F7"/>
                </a:solidFill>
                <a:latin typeface="TT Drugs"/>
                <a:ea typeface="TT Drugs"/>
                <a:cs typeface="TT Drugs"/>
                <a:sym typeface="TT Drugs"/>
              </a:rPr>
              <a:t>Objetivo general: </a:t>
            </a:r>
          </a:p>
          <a:p>
            <a:pPr algn="l" marL="0" indent="0" lvl="0">
              <a:lnSpc>
                <a:spcPts val="2962"/>
              </a:lnSpc>
              <a:spcBef>
                <a:spcPct val="0"/>
              </a:spcBef>
            </a:pPr>
          </a:p>
          <a:p>
            <a:pPr algn="l" marL="0" indent="0" lvl="0">
              <a:lnSpc>
                <a:spcPts val="2962"/>
              </a:lnSpc>
              <a:spcBef>
                <a:spcPct val="0"/>
              </a:spcBef>
            </a:pPr>
            <a:r>
              <a:rPr lang="en-US" sz="1975" strike="noStrike" u="none">
                <a:solidFill>
                  <a:srgbClr val="F7F7F7"/>
                </a:solidFill>
                <a:latin typeface="TT Drugs"/>
                <a:ea typeface="TT Drugs"/>
                <a:cs typeface="TT Drugs"/>
                <a:sym typeface="TT Drugs"/>
              </a:rPr>
              <a:t>Desarrollar una aplicación móvil que mejore la comunicación y gestión entre residentes y conserjes en condominios. </a:t>
            </a:r>
          </a:p>
          <a:p>
            <a:pPr algn="l" marL="0" indent="0" lvl="0">
              <a:lnSpc>
                <a:spcPts val="2962"/>
              </a:lnSpc>
              <a:spcBef>
                <a:spcPct val="0"/>
              </a:spcBef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690403" y="4621656"/>
            <a:ext cx="7180727" cy="692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TT Drugs"/>
                <a:ea typeface="TT Drugs"/>
                <a:cs typeface="TT Drugs"/>
                <a:sym typeface="TT Drugs"/>
              </a:rPr>
              <a:t>• Implementar un sistema de registro digital de visitas y paquetería.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90403" y="5637656"/>
            <a:ext cx="7131559" cy="692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TT Drugs"/>
                <a:ea typeface="TT Drugs"/>
                <a:cs typeface="TT Drugs"/>
                <a:sym typeface="TT Drugs"/>
              </a:rPr>
              <a:t>• Desarrollar un módulo de notificaciones push para residentes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90403" y="6653656"/>
            <a:ext cx="7022787" cy="692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TT Drugs"/>
                <a:ea typeface="TT Drugs"/>
                <a:cs typeface="TT Drugs"/>
                <a:sym typeface="TT Drugs"/>
              </a:rPr>
              <a:t>• Crear un espacio de avisos comunitarios para emergencias, solicitudes y donaciones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137089" y="150553"/>
            <a:ext cx="10711854" cy="1908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99"/>
              </a:lnSpc>
            </a:pPr>
            <a:r>
              <a:rPr lang="en-US" sz="5499" b="true">
                <a:solidFill>
                  <a:srgbClr val="365B6D"/>
                </a:solidFill>
                <a:latin typeface="TT Drugs Bold"/>
                <a:ea typeface="TT Drugs Bold"/>
                <a:cs typeface="TT Drugs Bold"/>
                <a:sym typeface="TT Drugs Bold"/>
              </a:rPr>
              <a:t>Clientes o Usuario </a:t>
            </a:r>
          </a:p>
          <a:p>
            <a:pPr algn="l" marL="0" indent="0" lvl="0">
              <a:lnSpc>
                <a:spcPts val="7699"/>
              </a:lnSpc>
              <a:spcBef>
                <a:spcPct val="0"/>
              </a:spcBef>
            </a:pPr>
            <a:r>
              <a:rPr lang="en-US" b="true" sz="5499">
                <a:solidFill>
                  <a:srgbClr val="365B6D"/>
                </a:solidFill>
                <a:latin typeface="TT Drugs Bold"/>
                <a:ea typeface="TT Drugs Bold"/>
                <a:cs typeface="TT Drugs Bold"/>
                <a:sym typeface="TT Drugs Bold"/>
              </a:rPr>
              <a:t>objetivo</a:t>
            </a:r>
            <a:r>
              <a:rPr lang="en-US" b="true" sz="5499" strike="noStrike" u="none">
                <a:solidFill>
                  <a:srgbClr val="365B6D"/>
                </a:solidFill>
                <a:latin typeface="TT Drugs Bold"/>
                <a:ea typeface="TT Drugs Bold"/>
                <a:cs typeface="TT Drugs Bold"/>
                <a:sym typeface="TT Drugs Bold"/>
              </a:rPr>
              <a:t>  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137089" y="2282118"/>
            <a:ext cx="6988616" cy="6677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28204" indent="-214102" lvl="1">
              <a:lnSpc>
                <a:spcPts val="2975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1983" strike="noStrike" u="none">
                <a:solidFill>
                  <a:srgbClr val="365B6D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Residentes 🏡</a:t>
            </a:r>
          </a:p>
          <a:p>
            <a:pPr algn="l">
              <a:lnSpc>
                <a:spcPts val="2975"/>
              </a:lnSpc>
              <a:spcBef>
                <a:spcPct val="0"/>
              </a:spcBef>
            </a:pPr>
            <a:r>
              <a:rPr lang="en-US" b="true" sz="1983" strike="noStrike" u="none">
                <a:solidFill>
                  <a:srgbClr val="365B6D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Personas que habitan en el condominio y requieren un entorno seguro, organizado y eficiente. Buscan tener control sobre quién accede a su hogar y recibir notificaciones claras en tiempo real.</a:t>
            </a:r>
          </a:p>
          <a:p>
            <a:pPr algn="l">
              <a:lnSpc>
                <a:spcPts val="2975"/>
              </a:lnSpc>
              <a:spcBef>
                <a:spcPct val="0"/>
              </a:spcBef>
            </a:pPr>
          </a:p>
          <a:p>
            <a:pPr algn="l" marL="428204" indent="-214102" lvl="1">
              <a:lnSpc>
                <a:spcPts val="2975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1983" strike="noStrike" u="none">
                <a:solidFill>
                  <a:srgbClr val="365B6D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Conserjes 👮‍♂️</a:t>
            </a:r>
          </a:p>
          <a:p>
            <a:pPr algn="l" marL="0" indent="0" lvl="0">
              <a:lnSpc>
                <a:spcPts val="2975"/>
              </a:lnSpc>
              <a:spcBef>
                <a:spcPct val="0"/>
              </a:spcBef>
            </a:pPr>
            <a:r>
              <a:rPr lang="en-US" b="true" sz="1983" strike="noStrike" u="none">
                <a:solidFill>
                  <a:srgbClr val="365B6D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Encargados de la gestión diaria de accesos, visitas y paquetería. Necesitan una      herramienta que simplifique su labor, reduzca errores y mantenga un registro confiable de cada evento.</a:t>
            </a:r>
          </a:p>
          <a:p>
            <a:pPr algn="l">
              <a:lnSpc>
                <a:spcPts val="2975"/>
              </a:lnSpc>
              <a:spcBef>
                <a:spcPct val="0"/>
              </a:spcBef>
            </a:pPr>
          </a:p>
          <a:p>
            <a:pPr algn="l" marL="428204" indent="-214102" lvl="1">
              <a:lnSpc>
                <a:spcPts val="2975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1983" strike="noStrike" u="none">
                <a:solidFill>
                  <a:srgbClr val="365B6D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Administración 📊</a:t>
            </a:r>
          </a:p>
          <a:p>
            <a:pPr algn="l">
              <a:lnSpc>
                <a:spcPts val="2975"/>
              </a:lnSpc>
              <a:spcBef>
                <a:spcPct val="0"/>
              </a:spcBef>
            </a:pPr>
            <a:r>
              <a:rPr lang="en-US" b="true" sz="1983" strike="noStrike" u="none">
                <a:solidFill>
                  <a:srgbClr val="365B6D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Representa a la entidad que supervisa el condominio. Su interés está en contar con reportes automáticos, bitácoras digitales y trazabilidad de procesos, lo que facilita la toma de decisiones y garantiza la transparencia en la gestión.</a:t>
            </a:r>
          </a:p>
          <a:p>
            <a:pPr algn="l">
              <a:lnSpc>
                <a:spcPts val="2975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1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-162729" y="7989518"/>
            <a:ext cx="2596308" cy="3036617"/>
          </a:xfrm>
          <a:custGeom>
            <a:avLst/>
            <a:gdLst/>
            <a:ahLst/>
            <a:cxnLst/>
            <a:rect r="r" b="b" t="t" l="l"/>
            <a:pathLst>
              <a:path h="3036617" w="2596308">
                <a:moveTo>
                  <a:pt x="2596308" y="0"/>
                </a:moveTo>
                <a:lnTo>
                  <a:pt x="0" y="0"/>
                </a:lnTo>
                <a:lnTo>
                  <a:pt x="0" y="3036618"/>
                </a:lnTo>
                <a:lnTo>
                  <a:pt x="2596308" y="3036618"/>
                </a:lnTo>
                <a:lnTo>
                  <a:pt x="2596308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0">
            <a:off x="15338929" y="-1126487"/>
            <a:ext cx="3299681" cy="3859276"/>
          </a:xfrm>
          <a:custGeom>
            <a:avLst/>
            <a:gdLst/>
            <a:ahLst/>
            <a:cxnLst/>
            <a:rect r="r" b="b" t="t" l="l"/>
            <a:pathLst>
              <a:path h="3859276" w="3299681">
                <a:moveTo>
                  <a:pt x="0" y="3859277"/>
                </a:moveTo>
                <a:lnTo>
                  <a:pt x="3299681" y="3859277"/>
                </a:lnTo>
                <a:lnTo>
                  <a:pt x="3299681" y="0"/>
                </a:lnTo>
                <a:lnTo>
                  <a:pt x="0" y="0"/>
                </a:lnTo>
                <a:lnTo>
                  <a:pt x="0" y="3859277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740554" y="145383"/>
            <a:ext cx="5778062" cy="5778062"/>
          </a:xfrm>
          <a:custGeom>
            <a:avLst/>
            <a:gdLst/>
            <a:ahLst/>
            <a:cxnLst/>
            <a:rect r="r" b="b" t="t" l="l"/>
            <a:pathLst>
              <a:path h="5778062" w="5778062">
                <a:moveTo>
                  <a:pt x="0" y="0"/>
                </a:moveTo>
                <a:lnTo>
                  <a:pt x="5778062" y="0"/>
                </a:lnTo>
                <a:lnTo>
                  <a:pt x="5778062" y="5778063"/>
                </a:lnTo>
                <a:lnTo>
                  <a:pt x="0" y="577806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2666115"/>
            <a:ext cx="6771144" cy="368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00"/>
              </a:lnSpc>
              <a:spcBef>
                <a:spcPct val="0"/>
              </a:spcBef>
            </a:pPr>
            <a:r>
              <a:rPr lang="en-US" b="true" sz="2000">
                <a:solidFill>
                  <a:srgbClr val="365B6D"/>
                </a:solidFill>
                <a:latin typeface="Poppins Bold"/>
                <a:ea typeface="Poppins Bold"/>
                <a:cs typeface="Poppins Bold"/>
                <a:sym typeface="Poppins Bold"/>
              </a:rPr>
              <a:t>• Login diferenciado para residentes y conserjes.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3137462"/>
            <a:ext cx="7842716" cy="368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00"/>
              </a:lnSpc>
              <a:spcBef>
                <a:spcPct val="0"/>
              </a:spcBef>
            </a:pPr>
            <a:r>
              <a:rPr lang="en-US" b="true" sz="2000">
                <a:solidFill>
                  <a:srgbClr val="365B6D"/>
                </a:solidFill>
                <a:latin typeface="Poppins Bold"/>
                <a:ea typeface="Poppins Bold"/>
                <a:cs typeface="Poppins Bold"/>
                <a:sym typeface="Poppins Bold"/>
              </a:rPr>
              <a:t>• Registro digital de residentes, nuevos trabajadores.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3610537"/>
            <a:ext cx="7199773" cy="368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00"/>
              </a:lnSpc>
              <a:spcBef>
                <a:spcPct val="0"/>
              </a:spcBef>
            </a:pPr>
            <a:r>
              <a:rPr lang="en-US" b="true" sz="2000">
                <a:solidFill>
                  <a:srgbClr val="365B6D"/>
                </a:solidFill>
                <a:latin typeface="Poppins Bold"/>
                <a:ea typeface="Poppins Bold"/>
                <a:cs typeface="Poppins Bold"/>
                <a:sym typeface="Poppins Bold"/>
              </a:rPr>
              <a:t>• Notificaciones en tiempo real al residente.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4094044"/>
            <a:ext cx="10412664" cy="368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00"/>
              </a:lnSpc>
              <a:spcBef>
                <a:spcPct val="0"/>
              </a:spcBef>
            </a:pPr>
            <a:r>
              <a:rPr lang="en-US" b="true" sz="2000">
                <a:solidFill>
                  <a:srgbClr val="365B6D"/>
                </a:solidFill>
                <a:latin typeface="Poppins Bold"/>
                <a:ea typeface="Poppins Bold"/>
                <a:cs typeface="Poppins Bold"/>
                <a:sym typeface="Poppins Bold"/>
              </a:rPr>
              <a:t>• Aprobación o rechazo de ingreso de la visita o paquetería desde el celular.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4629032"/>
            <a:ext cx="10412664" cy="368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00"/>
              </a:lnSpc>
              <a:spcBef>
                <a:spcPct val="0"/>
              </a:spcBef>
            </a:pPr>
            <a:r>
              <a:rPr lang="en-US" b="true" sz="2000">
                <a:solidFill>
                  <a:srgbClr val="365B6D"/>
                </a:solidFill>
                <a:latin typeface="Poppins Bold"/>
                <a:ea typeface="Poppins Bold"/>
                <a:cs typeface="Poppins Bold"/>
                <a:sym typeface="Poppins Bold"/>
              </a:rPr>
              <a:t>• Bitácora digital de eventos para la administración.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5111632"/>
            <a:ext cx="10412664" cy="368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00"/>
              </a:lnSpc>
              <a:spcBef>
                <a:spcPct val="0"/>
              </a:spcBef>
            </a:pPr>
            <a:r>
              <a:rPr lang="en-US" b="true" sz="2000">
                <a:solidFill>
                  <a:srgbClr val="365B6D"/>
                </a:solidFill>
                <a:latin typeface="Poppins Bold"/>
                <a:ea typeface="Poppins Bold"/>
                <a:cs typeface="Poppins Bold"/>
                <a:sym typeface="Poppins Bold"/>
              </a:rPr>
              <a:t>• Módulo de mensajería segura entre conserje y residente.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144000" y="6604454"/>
            <a:ext cx="10412664" cy="398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219"/>
              </a:lnSpc>
              <a:spcBef>
                <a:spcPct val="0"/>
              </a:spcBef>
            </a:pPr>
            <a:r>
              <a:rPr lang="en-US" b="true" sz="2299">
                <a:solidFill>
                  <a:srgbClr val="365B6D"/>
                </a:solidFill>
                <a:latin typeface="Poppins Bold"/>
                <a:ea typeface="Poppins Bold"/>
                <a:cs typeface="Poppins Bold"/>
                <a:sym typeface="Poppins Bold"/>
              </a:rPr>
              <a:t>Apartado Especial – Avisos Comunitarios: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144000" y="7127059"/>
            <a:ext cx="10412664" cy="368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00"/>
              </a:lnSpc>
              <a:spcBef>
                <a:spcPct val="0"/>
              </a:spcBef>
            </a:pPr>
            <a:r>
              <a:rPr lang="en-US" b="true" sz="2000">
                <a:solidFill>
                  <a:srgbClr val="365B6D"/>
                </a:solidFill>
                <a:latin typeface="Poppins Bold"/>
                <a:ea typeface="Poppins Bold"/>
                <a:cs typeface="Poppins Bold"/>
                <a:sym typeface="Poppins Bold"/>
              </a:rPr>
              <a:t>• Publicar avisos de emergencias (robos, incendios, accidentes)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144000" y="7621218"/>
            <a:ext cx="10412664" cy="368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00"/>
              </a:lnSpc>
              <a:spcBef>
                <a:spcPct val="0"/>
              </a:spcBef>
            </a:pPr>
            <a:r>
              <a:rPr lang="en-US" b="true" sz="2000">
                <a:solidFill>
                  <a:srgbClr val="365B6D"/>
                </a:solidFill>
                <a:latin typeface="Poppins Bold"/>
                <a:ea typeface="Poppins Bold"/>
                <a:cs typeface="Poppins Bold"/>
                <a:sym typeface="Poppins Bold"/>
              </a:rPr>
              <a:t>• Reportar objetos perdidos o hallados. 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144000" y="8113343"/>
            <a:ext cx="10412664" cy="368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00"/>
              </a:lnSpc>
              <a:spcBef>
                <a:spcPct val="0"/>
              </a:spcBef>
            </a:pPr>
            <a:r>
              <a:rPr lang="en-US" b="true" sz="2000">
                <a:solidFill>
                  <a:srgbClr val="365B6D"/>
                </a:solidFill>
                <a:latin typeface="Poppins Bold"/>
                <a:ea typeface="Poppins Bold"/>
                <a:cs typeface="Poppins Bold"/>
                <a:sym typeface="Poppins Bold"/>
              </a:rPr>
              <a:t>• Hacer solicitudes vecinales (reuniones, apoyo, reparaciones). 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144000" y="8605468"/>
            <a:ext cx="10412664" cy="368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00"/>
              </a:lnSpc>
              <a:spcBef>
                <a:spcPct val="0"/>
              </a:spcBef>
            </a:pPr>
            <a:r>
              <a:rPr lang="en-US" b="true" sz="2000">
                <a:solidFill>
                  <a:srgbClr val="365B6D"/>
                </a:solidFill>
                <a:latin typeface="Poppins Bold"/>
                <a:ea typeface="Poppins Bold"/>
                <a:cs typeface="Poppins Bold"/>
                <a:sym typeface="Poppins Bold"/>
              </a:rPr>
              <a:t>• Organizar campañas de donaciones o ayuda comunitaria.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28700" y="824680"/>
            <a:ext cx="10711854" cy="19081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699"/>
              </a:lnSpc>
              <a:spcBef>
                <a:spcPct val="0"/>
              </a:spcBef>
            </a:pPr>
            <a:r>
              <a:rPr lang="en-US" b="true" sz="5499" strike="noStrike" u="none">
                <a:solidFill>
                  <a:srgbClr val="365B6D"/>
                </a:solidFill>
                <a:latin typeface="TT Drugs Bold"/>
                <a:ea typeface="TT Drugs Bold"/>
                <a:cs typeface="TT Drugs Bold"/>
                <a:sym typeface="TT Drugs Bold"/>
              </a:rPr>
              <a:t> Funcionalidades Principales </a:t>
            </a:r>
          </a:p>
          <a:p>
            <a:pPr algn="l" marL="0" indent="0" lvl="0">
              <a:lnSpc>
                <a:spcPts val="769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1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12125" y="2768650"/>
            <a:ext cx="17975875" cy="62987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9"/>
              </a:lnSpc>
              <a:spcBef>
                <a:spcPct val="0"/>
              </a:spcBef>
            </a:pPr>
            <a:r>
              <a:rPr lang="en-US" sz="2099">
                <a:solidFill>
                  <a:srgbClr val="365B6D"/>
                </a:solidFill>
                <a:latin typeface="Montserrat"/>
                <a:ea typeface="Montserrat"/>
                <a:cs typeface="Montserrat"/>
                <a:sym typeface="Montserrat"/>
              </a:rPr>
              <a:t>Se eligió una arquitectura cliente–servidor en capas porque:</a:t>
            </a:r>
          </a:p>
          <a:p>
            <a:pPr algn="l">
              <a:lnSpc>
                <a:spcPts val="2939"/>
              </a:lnSpc>
              <a:spcBef>
                <a:spcPct val="0"/>
              </a:spcBef>
            </a:pPr>
          </a:p>
          <a:p>
            <a:pPr algn="l" marL="453388" indent="-226694" lvl="1">
              <a:lnSpc>
                <a:spcPts val="2939"/>
              </a:lnSpc>
              <a:spcBef>
                <a:spcPct val="0"/>
              </a:spcBef>
              <a:buFont typeface="Arial"/>
              <a:buChar char="•"/>
            </a:pPr>
            <a:r>
              <a:rPr lang="en-US" sz="2099">
                <a:solidFill>
                  <a:srgbClr val="365B6D"/>
                </a:solidFill>
                <a:latin typeface="Montserrat"/>
                <a:ea typeface="Montserrat"/>
                <a:cs typeface="Montserrat"/>
                <a:sym typeface="Montserrat"/>
              </a:rPr>
              <a:t>Claridad y organización: separa la app móvil (Ionic + Angular) de los servicios backend, facilitando el mantenimiento y la escalabilidad.</a:t>
            </a:r>
          </a:p>
          <a:p>
            <a:pPr algn="l">
              <a:lnSpc>
                <a:spcPts val="2939"/>
              </a:lnSpc>
              <a:spcBef>
                <a:spcPct val="0"/>
              </a:spcBef>
            </a:pPr>
          </a:p>
          <a:p>
            <a:pPr algn="l" marL="453388" indent="-226694" lvl="1">
              <a:lnSpc>
                <a:spcPts val="2939"/>
              </a:lnSpc>
              <a:spcBef>
                <a:spcPct val="0"/>
              </a:spcBef>
              <a:buFont typeface="Arial"/>
              <a:buChar char="•"/>
            </a:pPr>
            <a:r>
              <a:rPr lang="en-US" sz="2099">
                <a:solidFill>
                  <a:srgbClr val="365B6D"/>
                </a:solidFill>
                <a:latin typeface="Montserrat"/>
                <a:ea typeface="Montserrat"/>
                <a:cs typeface="Montserrat"/>
                <a:sym typeface="Montserrat"/>
              </a:rPr>
              <a:t>Eficiencia en la comunicación: los residentes y conserjes usan la app, que se conecta en tiempo real con el backend (Firebase, de momento) para manejar registros, accesos y notificaciones.</a:t>
            </a:r>
          </a:p>
          <a:p>
            <a:pPr algn="l">
              <a:lnSpc>
                <a:spcPts val="2939"/>
              </a:lnSpc>
              <a:spcBef>
                <a:spcPct val="0"/>
              </a:spcBef>
            </a:pPr>
          </a:p>
          <a:p>
            <a:pPr algn="l" marL="453388" indent="-226694" lvl="1">
              <a:lnSpc>
                <a:spcPts val="2939"/>
              </a:lnSpc>
              <a:spcBef>
                <a:spcPct val="0"/>
              </a:spcBef>
              <a:buFont typeface="Arial"/>
              <a:buChar char="•"/>
            </a:pPr>
            <a:r>
              <a:rPr lang="en-US" sz="2099">
                <a:solidFill>
                  <a:srgbClr val="365B6D"/>
                </a:solidFill>
                <a:latin typeface="Montserrat"/>
                <a:ea typeface="Montserrat"/>
                <a:cs typeface="Montserrat"/>
                <a:sym typeface="Montserrat"/>
              </a:rPr>
              <a:t>Flexibilidad tecnológica: al trabajar con Firebase hoy, se obtiene rapidez de desarrollo, pero se mantiene la posibilidad de migrar más adelante a otra nube (ej. Oracle Cloud) sin reestructurar todo el sistema.</a:t>
            </a:r>
          </a:p>
          <a:p>
            <a:pPr algn="l">
              <a:lnSpc>
                <a:spcPts val="2939"/>
              </a:lnSpc>
              <a:spcBef>
                <a:spcPct val="0"/>
              </a:spcBef>
            </a:pPr>
          </a:p>
          <a:p>
            <a:pPr algn="l" marL="453388" indent="-226694" lvl="1">
              <a:lnSpc>
                <a:spcPts val="2939"/>
              </a:lnSpc>
              <a:spcBef>
                <a:spcPct val="0"/>
              </a:spcBef>
              <a:buFont typeface="Arial"/>
              <a:buChar char="•"/>
            </a:pPr>
            <a:r>
              <a:rPr lang="en-US" sz="2099">
                <a:solidFill>
                  <a:srgbClr val="365B6D"/>
                </a:solidFill>
                <a:latin typeface="Montserrat"/>
                <a:ea typeface="Montserrat"/>
                <a:cs typeface="Montserrat"/>
                <a:sym typeface="Montserrat"/>
              </a:rPr>
              <a:t>Seguridad y control: el backend gestiona autenticación, roles y permisos, garantizando que cada actor (residente, conserje, administración) solo acceda a la información que le corresponde.</a:t>
            </a:r>
          </a:p>
          <a:p>
            <a:pPr algn="l">
              <a:lnSpc>
                <a:spcPts val="2939"/>
              </a:lnSpc>
              <a:spcBef>
                <a:spcPct val="0"/>
              </a:spcBef>
            </a:pPr>
          </a:p>
          <a:p>
            <a:pPr algn="l" marL="453388" indent="-226694" lvl="1">
              <a:lnSpc>
                <a:spcPts val="2939"/>
              </a:lnSpc>
              <a:spcBef>
                <a:spcPct val="0"/>
              </a:spcBef>
              <a:buFont typeface="Arial"/>
              <a:buChar char="•"/>
            </a:pPr>
            <a:r>
              <a:rPr lang="en-US" sz="2099">
                <a:solidFill>
                  <a:srgbClr val="365B6D"/>
                </a:solidFill>
                <a:latin typeface="Montserrat"/>
                <a:ea typeface="Montserrat"/>
                <a:cs typeface="Montserrat"/>
                <a:sym typeface="Montserrat"/>
              </a:rPr>
              <a:t>Escalabilidad: la separación por capas permite agregar futuras funciones (chat, reportes avanzados, etc.) sin afectar la base ya implementada</a:t>
            </a:r>
          </a:p>
          <a:p>
            <a:pPr algn="l">
              <a:lnSpc>
                <a:spcPts val="2939"/>
              </a:lnSpc>
              <a:spcBef>
                <a:spcPct val="0"/>
              </a:spcBef>
            </a:pP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3629379" y="-103455"/>
            <a:ext cx="3520725" cy="3520725"/>
          </a:xfrm>
          <a:custGeom>
            <a:avLst/>
            <a:gdLst/>
            <a:ahLst/>
            <a:cxnLst/>
            <a:rect r="r" b="b" t="t" l="l"/>
            <a:pathLst>
              <a:path h="3520725" w="3520725">
                <a:moveTo>
                  <a:pt x="0" y="0"/>
                </a:moveTo>
                <a:lnTo>
                  <a:pt x="3520725" y="0"/>
                </a:lnTo>
                <a:lnTo>
                  <a:pt x="3520725" y="3520725"/>
                </a:lnTo>
                <a:lnTo>
                  <a:pt x="0" y="35207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362764" y="8493927"/>
            <a:ext cx="1793073" cy="1793073"/>
          </a:xfrm>
          <a:custGeom>
            <a:avLst/>
            <a:gdLst/>
            <a:ahLst/>
            <a:cxnLst/>
            <a:rect r="r" b="b" t="t" l="l"/>
            <a:pathLst>
              <a:path h="1793073" w="1793073">
                <a:moveTo>
                  <a:pt x="0" y="0"/>
                </a:moveTo>
                <a:lnTo>
                  <a:pt x="1793072" y="0"/>
                </a:lnTo>
                <a:lnTo>
                  <a:pt x="1793072" y="1793073"/>
                </a:lnTo>
                <a:lnTo>
                  <a:pt x="0" y="179307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203288" y="710791"/>
            <a:ext cx="8319162" cy="9461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00"/>
              </a:lnSpc>
              <a:spcBef>
                <a:spcPct val="0"/>
              </a:spcBef>
            </a:pPr>
            <a:r>
              <a:rPr lang="en-US" b="true" sz="5500">
                <a:solidFill>
                  <a:srgbClr val="365B6D"/>
                </a:solidFill>
                <a:latin typeface="TT Drugs Bold"/>
                <a:ea typeface="TT Drugs Bold"/>
                <a:cs typeface="TT Drugs Bold"/>
                <a:sym typeface="TT Drugs Bold"/>
              </a:rPr>
              <a:t>Arquitectura propuesta.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1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240139"/>
            <a:ext cx="7173700" cy="10767279"/>
          </a:xfrm>
          <a:custGeom>
            <a:avLst/>
            <a:gdLst/>
            <a:ahLst/>
            <a:cxnLst/>
            <a:rect r="r" b="b" t="t" l="l"/>
            <a:pathLst>
              <a:path h="10767279" w="7173700">
                <a:moveTo>
                  <a:pt x="0" y="0"/>
                </a:moveTo>
                <a:lnTo>
                  <a:pt x="7173700" y="0"/>
                </a:lnTo>
                <a:lnTo>
                  <a:pt x="7173700" y="10767278"/>
                </a:lnTo>
                <a:lnTo>
                  <a:pt x="0" y="107672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462787" y="1410021"/>
            <a:ext cx="10825213" cy="7848279"/>
          </a:xfrm>
          <a:custGeom>
            <a:avLst/>
            <a:gdLst/>
            <a:ahLst/>
            <a:cxnLst/>
            <a:rect r="r" b="b" t="t" l="l"/>
            <a:pathLst>
              <a:path h="7848279" w="10825213">
                <a:moveTo>
                  <a:pt x="0" y="0"/>
                </a:moveTo>
                <a:lnTo>
                  <a:pt x="10825213" y="0"/>
                </a:lnTo>
                <a:lnTo>
                  <a:pt x="10825213" y="7848279"/>
                </a:lnTo>
                <a:lnTo>
                  <a:pt x="0" y="784827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1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174789" y="7382202"/>
            <a:ext cx="6243097" cy="2114849"/>
          </a:xfrm>
          <a:custGeom>
            <a:avLst/>
            <a:gdLst/>
            <a:ahLst/>
            <a:cxnLst/>
            <a:rect r="r" b="b" t="t" l="l"/>
            <a:pathLst>
              <a:path h="2114849" w="6243097">
                <a:moveTo>
                  <a:pt x="0" y="0"/>
                </a:moveTo>
                <a:lnTo>
                  <a:pt x="6243097" y="0"/>
                </a:lnTo>
                <a:lnTo>
                  <a:pt x="6243097" y="2114849"/>
                </a:lnTo>
                <a:lnTo>
                  <a:pt x="0" y="21148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06202" y="6267596"/>
            <a:ext cx="3229456" cy="3229456"/>
          </a:xfrm>
          <a:custGeom>
            <a:avLst/>
            <a:gdLst/>
            <a:ahLst/>
            <a:cxnLst/>
            <a:rect r="r" b="b" t="t" l="l"/>
            <a:pathLst>
              <a:path h="3229456" w="3229456">
                <a:moveTo>
                  <a:pt x="0" y="0"/>
                </a:moveTo>
                <a:lnTo>
                  <a:pt x="3229456" y="0"/>
                </a:lnTo>
                <a:lnTo>
                  <a:pt x="3229456" y="3229455"/>
                </a:lnTo>
                <a:lnTo>
                  <a:pt x="0" y="32294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789032" y="7086379"/>
            <a:ext cx="2706495" cy="2706495"/>
          </a:xfrm>
          <a:custGeom>
            <a:avLst/>
            <a:gdLst/>
            <a:ahLst/>
            <a:cxnLst/>
            <a:rect r="r" b="b" t="t" l="l"/>
            <a:pathLst>
              <a:path h="2706495" w="2706495">
                <a:moveTo>
                  <a:pt x="0" y="0"/>
                </a:moveTo>
                <a:lnTo>
                  <a:pt x="2706495" y="0"/>
                </a:lnTo>
                <a:lnTo>
                  <a:pt x="2706495" y="2706495"/>
                </a:lnTo>
                <a:lnTo>
                  <a:pt x="0" y="270649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815064" y="1488398"/>
            <a:ext cx="3444236" cy="2027637"/>
          </a:xfrm>
          <a:custGeom>
            <a:avLst/>
            <a:gdLst/>
            <a:ahLst/>
            <a:cxnLst/>
            <a:rect r="r" b="b" t="t" l="l"/>
            <a:pathLst>
              <a:path h="2027637" w="3444236">
                <a:moveTo>
                  <a:pt x="0" y="0"/>
                </a:moveTo>
                <a:lnTo>
                  <a:pt x="3444236" y="0"/>
                </a:lnTo>
                <a:lnTo>
                  <a:pt x="3444236" y="2027637"/>
                </a:lnTo>
                <a:lnTo>
                  <a:pt x="0" y="202763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34932" r="0" b="-34932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421899" y="461929"/>
            <a:ext cx="11682512" cy="9461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00"/>
              </a:lnSpc>
              <a:spcBef>
                <a:spcPct val="0"/>
              </a:spcBef>
            </a:pPr>
            <a:r>
              <a:rPr lang="en-US" b="true" sz="5500">
                <a:solidFill>
                  <a:srgbClr val="365B6D"/>
                </a:solidFill>
                <a:latin typeface="TT Drugs Bold"/>
                <a:ea typeface="TT Drugs Bold"/>
                <a:cs typeface="TT Drugs Bold"/>
                <a:sym typeface="TT Drugs Bold"/>
              </a:rPr>
              <a:t>Lenguajes, frameworks y librerías.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79105" y="2711737"/>
            <a:ext cx="13863175" cy="3327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9"/>
              </a:lnSpc>
              <a:spcBef>
                <a:spcPct val="0"/>
              </a:spcBef>
            </a:pPr>
            <a:r>
              <a:rPr lang="en-US" sz="2099">
                <a:solidFill>
                  <a:srgbClr val="365B6D"/>
                </a:solidFill>
                <a:latin typeface="Montserrat"/>
                <a:ea typeface="Montserrat"/>
                <a:cs typeface="Montserrat"/>
                <a:sym typeface="Montserrat"/>
              </a:rPr>
              <a:t>Angular: framework frontend robusto para construir interfaces modernas y dinámicas.</a:t>
            </a:r>
          </a:p>
          <a:p>
            <a:pPr algn="l">
              <a:lnSpc>
                <a:spcPts val="2939"/>
              </a:lnSpc>
              <a:spcBef>
                <a:spcPct val="0"/>
              </a:spcBef>
            </a:pPr>
          </a:p>
          <a:p>
            <a:pPr algn="l">
              <a:lnSpc>
                <a:spcPts val="2939"/>
              </a:lnSpc>
              <a:spcBef>
                <a:spcPct val="0"/>
              </a:spcBef>
            </a:pPr>
            <a:r>
              <a:rPr lang="en-US" sz="2099">
                <a:solidFill>
                  <a:srgbClr val="365B6D"/>
                </a:solidFill>
                <a:latin typeface="Montserrat"/>
                <a:ea typeface="Montserrat"/>
                <a:cs typeface="Montserrat"/>
                <a:sym typeface="Montserrat"/>
              </a:rPr>
              <a:t>Ionic: permite crear aplicaciones móviles híbridas de forma rápida y multiplataforma.</a:t>
            </a:r>
          </a:p>
          <a:p>
            <a:pPr algn="l">
              <a:lnSpc>
                <a:spcPts val="2939"/>
              </a:lnSpc>
              <a:spcBef>
                <a:spcPct val="0"/>
              </a:spcBef>
            </a:pPr>
          </a:p>
          <a:p>
            <a:pPr algn="l">
              <a:lnSpc>
                <a:spcPts val="2939"/>
              </a:lnSpc>
              <a:spcBef>
                <a:spcPct val="0"/>
              </a:spcBef>
            </a:pPr>
            <a:r>
              <a:rPr lang="en-US" sz="2099">
                <a:solidFill>
                  <a:srgbClr val="365B6D"/>
                </a:solidFill>
                <a:latin typeface="Montserrat"/>
                <a:ea typeface="Montserrat"/>
                <a:cs typeface="Montserrat"/>
                <a:sym typeface="Montserrat"/>
              </a:rPr>
              <a:t>Capacitor: facilita la integración con funcionalidades nativas del dispositivo (notificaciones, cámara, etc.).</a:t>
            </a:r>
          </a:p>
          <a:p>
            <a:pPr algn="l">
              <a:lnSpc>
                <a:spcPts val="2939"/>
              </a:lnSpc>
              <a:spcBef>
                <a:spcPct val="0"/>
              </a:spcBef>
            </a:pPr>
          </a:p>
          <a:p>
            <a:pPr algn="l">
              <a:lnSpc>
                <a:spcPts val="2939"/>
              </a:lnSpc>
              <a:spcBef>
                <a:spcPct val="0"/>
              </a:spcBef>
            </a:pPr>
            <a:r>
              <a:rPr lang="en-US" sz="2099">
                <a:solidFill>
                  <a:srgbClr val="365B6D"/>
                </a:solidFill>
                <a:latin typeface="Montserrat"/>
                <a:ea typeface="Montserrat"/>
                <a:cs typeface="Montserrat"/>
                <a:sym typeface="Montserrat"/>
              </a:rPr>
              <a:t>Node.js: entorno de ejecución que permite manejar el backend en JavaScript con alto rendimiento.</a:t>
            </a:r>
          </a:p>
          <a:p>
            <a:pPr algn="l">
              <a:lnSpc>
                <a:spcPts val="2939"/>
              </a:lnSpc>
              <a:spcBef>
                <a:spcPct val="0"/>
              </a:spcBef>
            </a:pPr>
          </a:p>
          <a:p>
            <a:pPr algn="l">
              <a:lnSpc>
                <a:spcPts val="2939"/>
              </a:lnSpc>
              <a:spcBef>
                <a:spcPct val="0"/>
              </a:spcBef>
            </a:pPr>
            <a:r>
              <a:rPr lang="en-US" sz="2099">
                <a:solidFill>
                  <a:srgbClr val="365B6D"/>
                </a:solidFill>
                <a:latin typeface="Montserrat"/>
                <a:ea typeface="Montserrat"/>
                <a:cs typeface="Montserrat"/>
                <a:sym typeface="Montserrat"/>
              </a:rPr>
              <a:t>Firebase (de momento): servicios en la nube para autenticación, base de datos y notificaciones push.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1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60570" y="6268927"/>
            <a:ext cx="2889031" cy="2889031"/>
          </a:xfrm>
          <a:custGeom>
            <a:avLst/>
            <a:gdLst/>
            <a:ahLst/>
            <a:cxnLst/>
            <a:rect r="r" b="b" t="t" l="l"/>
            <a:pathLst>
              <a:path h="2889031" w="2889031">
                <a:moveTo>
                  <a:pt x="0" y="0"/>
                </a:moveTo>
                <a:lnTo>
                  <a:pt x="2889031" y="0"/>
                </a:lnTo>
                <a:lnTo>
                  <a:pt x="2889031" y="2889031"/>
                </a:lnTo>
                <a:lnTo>
                  <a:pt x="0" y="288903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270910" y="142402"/>
            <a:ext cx="15667468" cy="9461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00"/>
              </a:lnSpc>
              <a:spcBef>
                <a:spcPct val="0"/>
              </a:spcBef>
            </a:pPr>
            <a:r>
              <a:rPr lang="en-US" b="true" sz="5500">
                <a:solidFill>
                  <a:srgbClr val="365B6D"/>
                </a:solidFill>
                <a:latin typeface="TT Drugs Bold"/>
                <a:ea typeface="TT Drugs Bold"/>
                <a:cs typeface="TT Drugs Bold"/>
                <a:sym typeface="TT Drugs Bold"/>
              </a:rPr>
              <a:t>Requerimientos funcionales y no funcionales.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605763" y="1497416"/>
            <a:ext cx="10287000" cy="49198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79"/>
              </a:lnSpc>
              <a:spcBef>
                <a:spcPct val="0"/>
              </a:spcBef>
            </a:pPr>
            <a:r>
              <a:rPr lang="en-US" b="true" sz="2699">
                <a:solidFill>
                  <a:srgbClr val="365B6D"/>
                </a:solidFill>
                <a:latin typeface="TT Drugs Bold"/>
                <a:ea typeface="TT Drugs Bold"/>
                <a:cs typeface="TT Drugs Bold"/>
                <a:sym typeface="TT Drugs Bold"/>
              </a:rPr>
              <a:t>Funcionales</a:t>
            </a:r>
          </a:p>
          <a:p>
            <a:pPr algn="l">
              <a:lnSpc>
                <a:spcPts val="2940"/>
              </a:lnSpc>
              <a:spcBef>
                <a:spcPct val="0"/>
              </a:spcBef>
            </a:pPr>
          </a:p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365B6D"/>
                </a:solidFill>
                <a:latin typeface="Montserrat"/>
                <a:ea typeface="Montserrat"/>
                <a:cs typeface="Montserrat"/>
                <a:sym typeface="Montserrat"/>
              </a:rPr>
              <a:t>Registro e inicio de sesión: acceso diferenciado para residentes y conserjes.</a:t>
            </a:r>
          </a:p>
          <a:p>
            <a:pPr algn="l">
              <a:lnSpc>
                <a:spcPts val="2940"/>
              </a:lnSpc>
              <a:spcBef>
                <a:spcPct val="0"/>
              </a:spcBef>
            </a:pPr>
          </a:p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365B6D"/>
                </a:solidFill>
                <a:latin typeface="Montserrat"/>
                <a:ea typeface="Montserrat"/>
                <a:cs typeface="Montserrat"/>
                <a:sym typeface="Montserrat"/>
              </a:rPr>
              <a:t>Gestión de visitas y paquetería: registro digital en tiempo real.</a:t>
            </a:r>
          </a:p>
          <a:p>
            <a:pPr algn="l">
              <a:lnSpc>
                <a:spcPts val="2940"/>
              </a:lnSpc>
              <a:spcBef>
                <a:spcPct val="0"/>
              </a:spcBef>
            </a:pPr>
          </a:p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365B6D"/>
                </a:solidFill>
                <a:latin typeface="Montserrat"/>
                <a:ea typeface="Montserrat"/>
                <a:cs typeface="Montserrat"/>
                <a:sym typeface="Montserrat"/>
              </a:rPr>
              <a:t>Bitácora digital: historial de accesos y eventos para la administración.</a:t>
            </a:r>
          </a:p>
          <a:p>
            <a:pPr algn="l">
              <a:lnSpc>
                <a:spcPts val="2940"/>
              </a:lnSpc>
              <a:spcBef>
                <a:spcPct val="0"/>
              </a:spcBef>
            </a:pPr>
          </a:p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365B6D"/>
                </a:solidFill>
                <a:latin typeface="Montserrat"/>
                <a:ea typeface="Montserrat"/>
                <a:cs typeface="Montserrat"/>
                <a:sym typeface="Montserrat"/>
              </a:rPr>
              <a:t>Módulo de mensajería: comunicación directa entre residentes y conserjes.</a:t>
            </a:r>
          </a:p>
          <a:p>
            <a:pPr algn="l">
              <a:lnSpc>
                <a:spcPts val="2940"/>
              </a:lnSpc>
              <a:spcBef>
                <a:spcPct val="0"/>
              </a:spcBef>
            </a:pPr>
          </a:p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365B6D"/>
                </a:solidFill>
                <a:latin typeface="Montserrat"/>
                <a:ea typeface="Montserrat"/>
                <a:cs typeface="Montserrat"/>
                <a:sym typeface="Montserrat"/>
              </a:rPr>
              <a:t>Notificaciones push: alertas instantáneas para accesos, avisos o emergencias.</a:t>
            </a:r>
          </a:p>
          <a:p>
            <a:pPr algn="l">
              <a:lnSpc>
                <a:spcPts val="2940"/>
              </a:lnSpc>
              <a:spcBef>
                <a:spcPct val="0"/>
              </a:spcBef>
            </a:pPr>
          </a:p>
          <a:p>
            <a:pPr algn="l">
              <a:lnSpc>
                <a:spcPts val="2940"/>
              </a:lnSpc>
              <a:spcBef>
                <a:spcPct val="0"/>
              </a:spcBef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5137745" y="5548708"/>
            <a:ext cx="11510037" cy="4281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779"/>
              </a:lnSpc>
              <a:spcBef>
                <a:spcPct val="0"/>
              </a:spcBef>
            </a:pPr>
            <a:r>
              <a:rPr lang="en-US" b="true" sz="2699">
                <a:solidFill>
                  <a:srgbClr val="365B6D"/>
                </a:solidFill>
                <a:latin typeface="TT Drugs Bold"/>
                <a:ea typeface="TT Drugs Bold"/>
                <a:cs typeface="TT Drugs Bold"/>
                <a:sym typeface="TT Drugs Bold"/>
              </a:rPr>
              <a:t>No Funcionales</a:t>
            </a:r>
          </a:p>
          <a:p>
            <a:pPr algn="r">
              <a:lnSpc>
                <a:spcPts val="3779"/>
              </a:lnSpc>
              <a:spcBef>
                <a:spcPct val="0"/>
              </a:spcBef>
            </a:pPr>
          </a:p>
          <a:p>
            <a:pPr algn="just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365B6D"/>
                </a:solidFill>
                <a:latin typeface="Montserrat"/>
                <a:ea typeface="Montserrat"/>
                <a:cs typeface="Montserrat"/>
                <a:sym typeface="Montserrat"/>
              </a:rPr>
              <a:t>Escalabilidad: el sistema debe adaptarse al crecimiento de usuarios y datos.</a:t>
            </a:r>
          </a:p>
          <a:p>
            <a:pPr algn="just">
              <a:lnSpc>
                <a:spcPts val="2940"/>
              </a:lnSpc>
              <a:spcBef>
                <a:spcPct val="0"/>
              </a:spcBef>
            </a:pPr>
          </a:p>
          <a:p>
            <a:pPr algn="just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365B6D"/>
                </a:solidFill>
                <a:latin typeface="Montserrat"/>
                <a:ea typeface="Montserrat"/>
                <a:cs typeface="Montserrat"/>
                <a:sym typeface="Montserrat"/>
              </a:rPr>
              <a:t>Seguridad: uso de protocolos seguros para proteger información sensible.</a:t>
            </a:r>
          </a:p>
          <a:p>
            <a:pPr algn="just">
              <a:lnSpc>
                <a:spcPts val="2940"/>
              </a:lnSpc>
              <a:spcBef>
                <a:spcPct val="0"/>
              </a:spcBef>
            </a:pPr>
          </a:p>
          <a:p>
            <a:pPr algn="just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365B6D"/>
                </a:solidFill>
                <a:latin typeface="Montserrat"/>
                <a:ea typeface="Montserrat"/>
                <a:cs typeface="Montserrat"/>
                <a:sym typeface="Montserrat"/>
              </a:rPr>
              <a:t>Disponibilidad: acceso al sistema en cualquier momento y desde cualquier dispositivo.</a:t>
            </a:r>
          </a:p>
          <a:p>
            <a:pPr algn="just">
              <a:lnSpc>
                <a:spcPts val="2940"/>
              </a:lnSpc>
              <a:spcBef>
                <a:spcPct val="0"/>
              </a:spcBef>
            </a:pPr>
          </a:p>
          <a:p>
            <a:pPr algn="just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365B6D"/>
                </a:solidFill>
                <a:latin typeface="Montserrat"/>
                <a:ea typeface="Montserrat"/>
                <a:cs typeface="Montserrat"/>
                <a:sym typeface="Montserrat"/>
              </a:rPr>
              <a:t>Usabilidad: interfaz simple e intuitiva para usuarios no técnicos.</a:t>
            </a:r>
          </a:p>
          <a:p>
            <a:pPr algn="just">
              <a:lnSpc>
                <a:spcPts val="2940"/>
              </a:lnSpc>
              <a:spcBef>
                <a:spcPct val="0"/>
              </a:spcBef>
            </a:pPr>
          </a:p>
          <a:p>
            <a:pPr algn="just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365B6D"/>
                </a:solidFill>
                <a:latin typeface="Montserrat"/>
                <a:ea typeface="Montserrat"/>
                <a:cs typeface="Montserrat"/>
                <a:sym typeface="Montserrat"/>
              </a:rPr>
              <a:t>Mantenibilidad: facilidad para realizar mejoras y correcciones futuras.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DAGxaKzNHpI</dc:identifier>
  <dcterms:modified xsi:type="dcterms:W3CDTF">2011-08-01T06:04:30Z</dcterms:modified>
  <cp:revision>1</cp:revision>
  <dc:title>Resident House</dc:title>
</cp:coreProperties>
</file>